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8"/>
  </p:notesMasterIdLst>
  <p:sldIdLst>
    <p:sldId id="322" r:id="rId2"/>
    <p:sldId id="306" r:id="rId3"/>
    <p:sldId id="391" r:id="rId4"/>
    <p:sldId id="326" r:id="rId5"/>
    <p:sldId id="357" r:id="rId6"/>
    <p:sldId id="358" r:id="rId7"/>
    <p:sldId id="359" r:id="rId8"/>
    <p:sldId id="361" r:id="rId9"/>
    <p:sldId id="362" r:id="rId10"/>
    <p:sldId id="363" r:id="rId11"/>
    <p:sldId id="392" r:id="rId12"/>
    <p:sldId id="360" r:id="rId13"/>
    <p:sldId id="364" r:id="rId14"/>
    <p:sldId id="365" r:id="rId15"/>
    <p:sldId id="393" r:id="rId16"/>
    <p:sldId id="366" r:id="rId17"/>
    <p:sldId id="394" r:id="rId18"/>
    <p:sldId id="395" r:id="rId19"/>
    <p:sldId id="396" r:id="rId20"/>
    <p:sldId id="397" r:id="rId21"/>
    <p:sldId id="367" r:id="rId22"/>
    <p:sldId id="398" r:id="rId23"/>
    <p:sldId id="416" r:id="rId24"/>
    <p:sldId id="368" r:id="rId25"/>
    <p:sldId id="369" r:id="rId26"/>
    <p:sldId id="370" r:id="rId27"/>
    <p:sldId id="371" r:id="rId28"/>
    <p:sldId id="383" r:id="rId29"/>
    <p:sldId id="400" r:id="rId30"/>
    <p:sldId id="384" r:id="rId31"/>
    <p:sldId id="375" r:id="rId32"/>
    <p:sldId id="401" r:id="rId33"/>
    <p:sldId id="402" r:id="rId34"/>
    <p:sldId id="403" r:id="rId35"/>
    <p:sldId id="379" r:id="rId36"/>
    <p:sldId id="381" r:id="rId37"/>
    <p:sldId id="404" r:id="rId38"/>
    <p:sldId id="390" r:id="rId39"/>
    <p:sldId id="380" r:id="rId40"/>
    <p:sldId id="415" r:id="rId41"/>
    <p:sldId id="405" r:id="rId42"/>
    <p:sldId id="353" r:id="rId43"/>
    <p:sldId id="376" r:id="rId44"/>
    <p:sldId id="354" r:id="rId45"/>
    <p:sldId id="406" r:id="rId46"/>
    <p:sldId id="355" r:id="rId47"/>
    <p:sldId id="407" r:id="rId48"/>
    <p:sldId id="408" r:id="rId49"/>
    <p:sldId id="356" r:id="rId50"/>
    <p:sldId id="409" r:id="rId51"/>
    <p:sldId id="410" r:id="rId52"/>
    <p:sldId id="413" r:id="rId53"/>
    <p:sldId id="351" r:id="rId54"/>
    <p:sldId id="412" r:id="rId55"/>
    <p:sldId id="411" r:id="rId56"/>
    <p:sldId id="382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120" d="100"/>
          <a:sy n="120" d="100"/>
        </p:scale>
        <p:origin x="62" y="26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76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C00CC"/>
                </a:solidFill>
              </a:rPr>
              <a:pPr/>
              <a:t>1</a:t>
            </a:fld>
            <a:endParaRPr lang="ko-KR" altLang="en-US">
              <a:solidFill>
                <a:srgbClr val="CC00CC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CC00CC"/>
                </a:solidFill>
              </a:rPr>
              <a:t>명품 웹 프로그래밍</a:t>
            </a:r>
            <a:endParaRPr lang="ko-KR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 smtClean="0"/>
              <a:t>태그로 새로운 줄로 넘어가기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유니코드 </a:t>
            </a:r>
            <a:r>
              <a:rPr lang="ko-KR" altLang="en-US" dirty="0" err="1" smtClean="0"/>
              <a:t>문자셋</a:t>
            </a:r>
            <a:r>
              <a:rPr lang="en-US" altLang="ko-KR" dirty="0" smtClean="0"/>
              <a:t>, UTF-8</a:t>
            </a:r>
            <a:r>
              <a:rPr lang="ko-KR" altLang="en-US" dirty="0"/>
              <a:t> </a:t>
            </a:r>
            <a:r>
              <a:rPr lang="ko-KR" altLang="en-US" dirty="0" smtClean="0"/>
              <a:t>코드 체계</a:t>
            </a:r>
            <a:endParaRPr lang="en-US" altLang="ko-KR" dirty="0" smtClean="0"/>
          </a:p>
          <a:p>
            <a:r>
              <a:rPr lang="ko-KR" altLang="en-US" dirty="0" err="1" smtClean="0"/>
              <a:t>예약어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키보드로 입력이 어려운 기호들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심볼</a:t>
            </a:r>
            <a:endParaRPr lang="en-US" altLang="ko-KR" dirty="0" smtClean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&amp;#</a:t>
            </a:r>
            <a:r>
              <a:rPr lang="ko-KR" altLang="en-US" dirty="0" err="1"/>
              <a:t>코드값</a:t>
            </a:r>
            <a:r>
              <a:rPr lang="en-US" altLang="ko-KR" dirty="0" smtClean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</a:t>
            </a:r>
          </a:p>
          <a:p>
            <a:r>
              <a:rPr lang="ko-KR" altLang="en-US" sz="1200" dirty="0" smtClean="0"/>
              <a:t>오늘 </a:t>
            </a:r>
            <a:r>
              <a:rPr lang="en-US" altLang="ko-KR" sz="1200" b="1" dirty="0" smtClean="0"/>
              <a:t>&amp;</a:t>
            </a:r>
            <a:r>
              <a:rPr lang="en-US" altLang="ko-KR" sz="1200" b="1" dirty="0" err="1" smtClean="0"/>
              <a:t>quot;</a:t>
            </a:r>
            <a:r>
              <a:rPr lang="en-US" altLang="ko-KR" sz="1200" dirty="0" err="1" smtClean="0"/>
              <a:t>Elvis</a:t>
            </a:r>
            <a:r>
              <a:rPr lang="en-US" altLang="ko-KR" sz="1200" b="1" dirty="0"/>
              <a:t>&amp;#34</a:t>
            </a:r>
            <a:r>
              <a:rPr lang="en-US" altLang="ko-KR" sz="1200" b="1" dirty="0" smtClean="0"/>
              <a:t>;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노래를 들었다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빈칸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(&amp;</a:t>
            </a:r>
            <a:r>
              <a:rPr lang="en-US" altLang="ko-KR" sz="1000" dirty="0" err="1" smtClean="0"/>
              <a:t>nbsp</a:t>
            </a:r>
            <a:r>
              <a:rPr lang="en-US" altLang="ko-KR" sz="1000" dirty="0" smtClean="0"/>
              <a:t>; 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</a:t>
            </a:r>
            <a:r>
              <a:rPr lang="ko-KR" altLang="en-US" dirty="0" smtClean="0"/>
              <a:t>개발자의 포맷 </a:t>
            </a:r>
            <a:r>
              <a:rPr lang="ko-KR" altLang="en-US" dirty="0"/>
              <a:t>그대로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출력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</a:t>
            </a:r>
            <a:r>
              <a:rPr lang="ko-KR" altLang="en-US" sz="1200" dirty="0"/>
              <a:t>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줄은 한 줄에 붙여 출력됩니다</a:t>
            </a:r>
            <a:r>
              <a:rPr lang="en-US" altLang="ko-KR" sz="1200" dirty="0" smtClean="0"/>
              <a:t>.&lt;/p&gt;</a:t>
            </a: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r>
              <a:rPr lang="ko-KR" altLang="en-US" sz="1200" dirty="0" smtClean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사용자가 </a:t>
            </a:r>
            <a:r>
              <a:rPr lang="ko-KR" altLang="en-US" sz="1200" dirty="0"/>
              <a:t>입력한 </a:t>
            </a:r>
          </a:p>
          <a:p>
            <a:r>
              <a:rPr lang="ko-KR" altLang="en-US" sz="1200" dirty="0" smtClean="0"/>
              <a:t>            그대로 </a:t>
            </a:r>
            <a:r>
              <a:rPr lang="ko-KR" altLang="en-US" sz="1200" dirty="0"/>
              <a:t>출력됩니다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b="1" dirty="0" smtClean="0"/>
              <a:t>&lt;/</a:t>
            </a:r>
            <a:r>
              <a:rPr lang="en-US" altLang="ko-KR" sz="1200" b="1" dirty="0"/>
              <a:t>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여러 개의 </a:t>
            </a:r>
            <a:r>
              <a:rPr lang="ko-KR" altLang="en-US" sz="1000" smtClean="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텍스트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텍스트 </a:t>
            </a:r>
            <a:r>
              <a:rPr lang="ko-KR" altLang="en-US" sz="1200" dirty="0" smtClean="0"/>
              <a:t>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smtClean="0"/>
              <a:t>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태그로 구분</a:t>
            </a:r>
            <a:endParaRPr lang="en-US" altLang="ko-KR" dirty="0" smtClean="0"/>
          </a:p>
          <a:p>
            <a:pPr lvl="2" fontAlgn="base" latinLnBrk="0"/>
            <a:r>
              <a:rPr lang="ko-KR" altLang="en-US" dirty="0" smtClean="0"/>
              <a:t>블록 태그 사례</a:t>
            </a:r>
            <a:r>
              <a:rPr lang="en-US" altLang="ko-KR" dirty="0" smtClean="0"/>
              <a:t> : </a:t>
            </a:r>
            <a:r>
              <a:rPr lang="en-US" altLang="ko-KR" dirty="0"/>
              <a:t>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: </a:t>
            </a:r>
            <a:r>
              <a:rPr lang="en-US" altLang="ko-KR" dirty="0"/>
              <a:t>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 smtClean="0"/>
              <a:t>블록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새 라인에서 시작하여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 옆에 다른 </a:t>
            </a:r>
            <a:r>
              <a:rPr lang="ko-KR" altLang="en-US" dirty="0" smtClean="0"/>
              <a:t>콘텐트를 </a:t>
            </a:r>
            <a:r>
              <a:rPr lang="ko-KR" altLang="en-US" dirty="0" smtClean="0"/>
              <a:t>배치하지 않고 한 라인 독점 사용</a:t>
            </a:r>
            <a:endParaRPr lang="en-US" altLang="ko-KR" dirty="0" smtClean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속에 삽입되어 블록의 일부로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많이 사용된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 </a:t>
            </a:r>
            <a:r>
              <a:rPr lang="en-US" altLang="ko-KR" dirty="0" smtClean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 smtClean="0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</a:t>
            </a:r>
            <a:r>
              <a:rPr lang="en-US" altLang="ko-KR" sz="1200" b="1" dirty="0" smtClean="0"/>
              <a:t>;"&gt;</a:t>
            </a:r>
          </a:p>
          <a:p>
            <a:r>
              <a:rPr lang="ko-KR" altLang="en-US" sz="1200" dirty="0" smtClean="0"/>
              <a:t>내가 사람의 방언과 천사의 말을 할지라도</a:t>
            </a:r>
          </a:p>
          <a:p>
            <a:r>
              <a:rPr lang="en-US" altLang="ko-KR" sz="1200" b="1" dirty="0" smtClean="0"/>
              <a:t>&lt;</a:t>
            </a:r>
            <a:r>
              <a:rPr lang="en-US" altLang="ko-KR" sz="1200" b="1" dirty="0"/>
              <a:t>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없으면</a:t>
            </a:r>
            <a:endParaRPr lang="en-US" altLang="ko-KR" sz="1200" dirty="0" smtClean="0"/>
          </a:p>
          <a:p>
            <a:r>
              <a:rPr lang="ko-KR" altLang="en-US" sz="1200" dirty="0" smtClean="0"/>
              <a:t>소리 </a:t>
            </a:r>
            <a:r>
              <a:rPr lang="ko-KR" altLang="en-US" sz="1200" dirty="0"/>
              <a:t>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</a:t>
            </a:r>
            <a:r>
              <a:rPr lang="ko-KR" altLang="en-US" sz="1200" dirty="0" smtClean="0"/>
              <a:t>아무</a:t>
            </a:r>
            <a:endParaRPr lang="en-US" altLang="ko-KR" sz="1200" dirty="0" smtClean="0"/>
          </a:p>
          <a:p>
            <a:r>
              <a:rPr lang="ko-KR" altLang="en-US" sz="1200" dirty="0" smtClean="0"/>
              <a:t>것도 </a:t>
            </a:r>
            <a:r>
              <a:rPr lang="ko-KR" altLang="en-US" sz="1200" dirty="0"/>
              <a:t>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 smtClean="0"/>
              <a:t>~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배경색을 파란색으로 </a:t>
            </a:r>
            <a:r>
              <a:rPr lang="ko-KR" altLang="en-US" sz="1000" smtClean="0"/>
              <a:t>꾸미는 </a:t>
            </a:r>
            <a:r>
              <a:rPr lang="en-US" altLang="ko-KR" sz="1000" dirty="0" smtClean="0"/>
              <a:t>CSS3 </a:t>
            </a:r>
            <a:r>
              <a:rPr lang="ko-KR" altLang="en-US" sz="1000" dirty="0" smtClean="0"/>
              <a:t>스타일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메타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데이터를 설명하는 데이터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사진 데이터의 메타데이터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사진 찍은 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오디오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재생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이미지의 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 해상도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페이지에 대한 메타 데이터를 담기 위한 태그들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&lt;link&gt;, &lt;script&gt;, &lt;style&gt;, &lt;title&gt;, &lt;meta&gt;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메타 태그들은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안에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&lt;script&gt;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&lt;body&gt; </a:t>
            </a:r>
            <a:r>
              <a:rPr lang="ko-KR" altLang="en-US" dirty="0" smtClean="0"/>
              <a:t>내에도 작성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&lt;base&gt;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페이지들의 기본</a:t>
            </a:r>
            <a:r>
              <a:rPr lang="en-US" altLang="ko-KR" dirty="0" smtClean="0"/>
              <a:t>URL</a:t>
            </a:r>
            <a:r>
              <a:rPr lang="ko-KR" altLang="en-US" dirty="0" smtClean="0"/>
              <a:t>과 페이지가 출력될 윈도우 지정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수정 가능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&lt;link&gt; </a:t>
            </a:r>
            <a:r>
              <a:rPr lang="ko-KR" altLang="en-US" smtClean="0"/>
              <a:t>태그와 </a:t>
            </a:r>
            <a:r>
              <a:rPr lang="en-US" altLang="ko-KR" smtClean="0"/>
              <a:t>&lt;meta&gt;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&lt;link&gt; </a:t>
            </a:r>
            <a:r>
              <a:rPr lang="ko-KR" altLang="en-US" dirty="0" smtClean="0"/>
              <a:t>태그는 외부 자원 연결에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mystyle.css</a:t>
            </a:r>
            <a:r>
              <a:rPr lang="ko-KR" altLang="en-US" dirty="0" smtClean="0"/>
              <a:t>에 저장된 스타일 시트를 불러오도록 지시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&lt;meta&gt; </a:t>
            </a:r>
            <a:r>
              <a:rPr lang="ko-KR" altLang="en-US" dirty="0" smtClean="0"/>
              <a:t>태그는 다양한 메타 데이터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저작자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페이지의 저작자가 “황기태”임을 표기하는 사례</a:t>
            </a:r>
          </a:p>
          <a:p>
            <a:pPr lvl="3"/>
            <a:r>
              <a:rPr lang="en-US" altLang="ko-KR" b="1" dirty="0" smtClean="0"/>
              <a:t>&lt;meta name="author" content="</a:t>
            </a:r>
            <a:r>
              <a:rPr lang="ko-KR" altLang="en-US" b="1" dirty="0" smtClean="0"/>
              <a:t>황기태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내용 설명</a:t>
            </a:r>
          </a:p>
          <a:p>
            <a:pPr lvl="3"/>
            <a:r>
              <a:rPr lang="en-US" altLang="ko-KR" b="1" dirty="0" smtClean="0"/>
              <a:t>&lt;meta name="description" content="</a:t>
            </a:r>
            <a:r>
              <a:rPr lang="ko-KR" altLang="en-US" b="1" dirty="0" smtClean="0"/>
              <a:t>입학 요령에 대한 자세한 사항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키워드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 엔진에 의해 검색되게 하기 위함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b="1" dirty="0" smtClean="0"/>
              <a:t>&lt;meta name="keywords" content="</a:t>
            </a:r>
            <a:r>
              <a:rPr lang="ko-KR" altLang="en-US" b="1" dirty="0" smtClean="0"/>
              <a:t>컴퓨터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소프트웨어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스마트폰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en-US" altLang="ko-KR" dirty="0" smtClean="0"/>
              <a:t>charset </a:t>
            </a:r>
            <a:r>
              <a:rPr lang="ko-KR" altLang="en-US" dirty="0" smtClean="0"/>
              <a:t>속성으로 웹 페이지에 사용하는 문자 코드 지정</a:t>
            </a:r>
          </a:p>
          <a:p>
            <a:pPr lvl="3"/>
            <a:r>
              <a:rPr lang="en-US" altLang="ko-KR" b="1" dirty="0" smtClean="0"/>
              <a:t>&lt;meta charset=“UTF-8”&gt;</a:t>
            </a:r>
            <a:endParaRPr lang="ko-KR" altLang="en-US" b="1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웹 </a:t>
            </a:r>
            <a:r>
              <a:rPr lang="ko-KR" altLang="en-US" dirty="0" smtClean="0"/>
              <a:t>페이지를 만드는 </a:t>
            </a:r>
            <a:r>
              <a:rPr lang="ko-KR" altLang="en-US" dirty="0" smtClean="0"/>
              <a:t>기초적인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태그들을 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smtClean="0"/>
              <a:t>기본 문서 만들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하이퍼링크를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프레임을 사용하여 웹 페이지에 다른 웹</a:t>
            </a:r>
            <a:r>
              <a:rPr lang="en-US" altLang="ko-KR" dirty="0" smtClean="0"/>
              <a:t>	 </a:t>
            </a:r>
            <a:r>
              <a:rPr lang="ko-KR" altLang="en-US" dirty="0" smtClean="0"/>
              <a:t>페이지를 내장할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오디오 비디오를 웹 페이지에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이미지 파일의 주소 지정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src</a:t>
            </a:r>
            <a:r>
              <a:rPr lang="ko-KR" altLang="en-US" dirty="0" smtClean="0"/>
              <a:t>에 지정할 수 있는 이미지 종류</a:t>
            </a:r>
            <a:endParaRPr lang="en-US" altLang="ko-KR" dirty="0" smtClean="0"/>
          </a:p>
          <a:p>
            <a:pPr lvl="2"/>
            <a:r>
              <a:rPr lang="en-US" altLang="ko-KR" dirty="0"/>
              <a:t>BMP, GIF, PNG, JPG(JPEG), </a:t>
            </a:r>
            <a:r>
              <a:rPr lang="en-US" altLang="ko-KR" dirty="0" smtClean="0"/>
              <a:t>animated-GIF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="media/Elvis1.jpg</a:t>
            </a:r>
            <a:r>
              <a:rPr lang="en-US" altLang="ko-KR" sz="1200" dirty="0"/>
              <a:t>" </a:t>
            </a:r>
            <a:r>
              <a:rPr lang="en-US" altLang="ko-KR" sz="1200" b="1" dirty="0"/>
              <a:t>width="150" height="200"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 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</a:t>
            </a:r>
            <a:r>
              <a:rPr lang="en-US" altLang="ko-KR" sz="1200" dirty="0"/>
              <a:t>="Elvis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b="1" dirty="0" smtClean="0"/>
              <a:t>alt</a:t>
            </a:r>
            <a:r>
              <a:rPr lang="en-US" altLang="ko-KR" sz="1200" b="1" dirty="0"/>
              <a:t>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alt=“</a:t>
            </a:r>
            <a:r>
              <a:rPr lang="ko-KR" altLang="en-US" sz="1200" dirty="0" smtClean="0"/>
              <a:t>사진 주소 변경됨</a:t>
            </a:r>
            <a:r>
              <a:rPr lang="en-US" altLang="ko-KR" sz="1200" dirty="0" smtClean="0"/>
              <a:t>" </a:t>
            </a:r>
            <a:r>
              <a:rPr lang="en-US" altLang="ko-KR" sz="1200" dirty="0"/>
              <a:t>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사진이 없는 경우 </a:t>
            </a:r>
            <a:r>
              <a:rPr lang="en-US" altLang="ko-KR" sz="1000" dirty="0" smtClean="0"/>
              <a:t>alt</a:t>
            </a:r>
            <a:r>
              <a:rPr lang="ko-KR" altLang="en-US" sz="1000" dirty="0" smtClean="0"/>
              <a:t>에 지정된 텍스트 출력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네이버</a:t>
            </a:r>
            <a:r>
              <a:rPr lang="ko-KR" altLang="en-US" sz="1000" dirty="0" smtClean="0"/>
              <a:t> 사이트의 주소로 연결한 이미지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150x200 </a:t>
            </a:r>
            <a:r>
              <a:rPr lang="ko-KR" altLang="en-US" sz="1100" dirty="0" smtClean="0">
                <a:solidFill>
                  <a:srgbClr val="C00000"/>
                </a:solidFill>
              </a:rPr>
              <a:t>픽셀 크기로 출력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5085184"/>
            <a:ext cx="2952328" cy="783193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이미지 파일의 경로명은 </a:t>
            </a:r>
            <a:r>
              <a:rPr lang="en-US" altLang="ko-KR" sz="1000" dirty="0" smtClean="0"/>
              <a:t>media/kitae.jpg</a:t>
            </a:r>
            <a:r>
              <a:rPr lang="ko-KR" altLang="en-US" sz="1000" dirty="0" smtClean="0"/>
              <a:t>로 상대 경로명을 사용하고 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이미지는 </a:t>
            </a:r>
            <a:r>
              <a:rPr lang="en-US" altLang="ko-KR" sz="1000" dirty="0" smtClean="0"/>
              <a:t>HTML </a:t>
            </a:r>
            <a:r>
              <a:rPr lang="ko-KR" altLang="en-US" sz="1000" dirty="0" smtClean="0"/>
              <a:t>파일이 있는 경로 아래 </a:t>
            </a:r>
            <a:r>
              <a:rPr lang="en-US" altLang="ko-KR" sz="1000" dirty="0" smtClean="0"/>
              <a:t>media </a:t>
            </a:r>
            <a:r>
              <a:rPr lang="ko-KR" altLang="en-US" sz="1000" dirty="0" smtClean="0"/>
              <a:t>폴더를 만들고 그 곳에 두면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종류의 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순서 있는 리스트</a:t>
            </a:r>
            <a:r>
              <a:rPr lang="en-US" altLang="ko-KR" dirty="0" smtClean="0"/>
              <a:t>(ordered list) - &lt;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순서 없는 리스트</a:t>
            </a:r>
            <a:r>
              <a:rPr lang="en-US" altLang="ko-KR" dirty="0" smtClean="0"/>
              <a:t>(unordered list) - &lt;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정의 리스트</a:t>
            </a:r>
            <a:r>
              <a:rPr lang="en-US" altLang="ko-KR" dirty="0" smtClean="0"/>
              <a:t>(definition list) - &lt;dl&gt;&lt;/dl&gt;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리스트 아이템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&lt;li&gt;…&lt;/li&gt;</a:t>
            </a:r>
          </a:p>
          <a:p>
            <a:pPr lvl="1"/>
            <a:r>
              <a:rPr lang="en-US" altLang="ko-KR" dirty="0" smtClean="0"/>
              <a:t>&lt;/li&gt;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32656"/>
            <a:ext cx="7829550" cy="374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</a:t>
            </a:r>
            <a:r>
              <a:rPr lang="ko-KR" altLang="en-US" dirty="0" smtClean="0"/>
              <a:t>끓이는 </a:t>
            </a:r>
            <a:r>
              <a:rPr lang="ko-KR" altLang="en-US" dirty="0"/>
              <a:t>순서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라면을 </a:t>
            </a:r>
            <a:r>
              <a:rPr lang="ko-KR" altLang="en-US" sz="1400" dirty="0" smtClean="0"/>
              <a:t>끓이는 </a:t>
            </a:r>
            <a:r>
              <a:rPr lang="ko-KR" altLang="en-US" sz="1400" dirty="0"/>
              <a:t>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물을 </a:t>
            </a:r>
            <a:r>
              <a:rPr lang="ko-KR" altLang="en-US" sz="1400" dirty="0" smtClean="0"/>
              <a:t>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smtClean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</a:t>
            </a:r>
            <a:r>
              <a:rPr lang="en-US" altLang="ko-KR" sz="1400" dirty="0" smtClean="0"/>
              <a:t>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&lt;/li&gt;</a:t>
            </a:r>
            <a:r>
              <a:rPr lang="ko-KR" altLang="en-US" sz="1000" dirty="0" smtClean="0"/>
              <a:t> 생략 가능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ko-KR" altLang="en-US" sz="1200" dirty="0" smtClean="0"/>
              <a:t>중첩 리스트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smtClean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</a:t>
            </a:r>
            <a:r>
              <a:rPr lang="ko-KR" altLang="en-US" sz="1200" dirty="0" smtClean="0"/>
              <a:t>끓인다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&lt;li</a:t>
            </a:r>
            <a:r>
              <a:rPr lang="en-US" altLang="ko-KR" sz="1200" dirty="0"/>
              <a:t>&gt;</a:t>
            </a:r>
            <a:r>
              <a:rPr lang="ko-KR" altLang="en-US" sz="1200" dirty="0"/>
              <a:t>여름에는 </a:t>
            </a:r>
            <a:r>
              <a:rPr lang="ko-KR" altLang="en-US" sz="1200" dirty="0" smtClean="0"/>
              <a:t>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</a:t>
            </a:r>
            <a:r>
              <a:rPr lang="ko-KR" altLang="en-US" sz="1200" dirty="0" smtClean="0"/>
              <a:t>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</a:t>
            </a:r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</a:t>
            </a:r>
            <a:r>
              <a:rPr lang="ko-KR" altLang="en-US" sz="1400" dirty="0" smtClean="0"/>
              <a:t>브라우저로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현재 국내 </a:t>
            </a:r>
            <a:r>
              <a:rPr lang="ko-KR" altLang="en-US" sz="1400" dirty="0"/>
              <a:t>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</a:t>
            </a:r>
            <a:r>
              <a:rPr lang="ko-KR" altLang="en-US" sz="1400" dirty="0" smtClean="0"/>
              <a:t>만든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 smtClean="0"/>
              <a:t>디버거를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갖추고 </a:t>
            </a:r>
            <a:r>
              <a:rPr lang="ko-KR" altLang="en-US" sz="1400" dirty="0"/>
              <a:t>있어 </a:t>
            </a:r>
            <a:r>
              <a:rPr lang="ko-KR" altLang="en-US" sz="1400" dirty="0" smtClean="0"/>
              <a:t>디버깅에 </a:t>
            </a:r>
            <a:r>
              <a:rPr lang="ko-KR" altLang="en-US" sz="1400" dirty="0"/>
              <a:t>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표 만드는데 사용되는 태그들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푸트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 만들기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표는 여러 행으로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&gt;…&lt;/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한 행은 여러 셀로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제목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헤딩</a:t>
            </a:r>
            <a:r>
              <a:rPr lang="en-US" altLang="ko-KR" dirty="0" smtClean="0"/>
              <a:t>)</a:t>
            </a:r>
            <a:r>
              <a:rPr lang="ko-KR" altLang="en-US" dirty="0" smtClean="0"/>
              <a:t> 셀</a:t>
            </a:r>
            <a:r>
              <a:rPr lang="en-US" altLang="ko-KR" dirty="0" smtClean="0"/>
              <a:t>, &lt;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데이터 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 smtClean="0"/>
              <a:t>tfoot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은 여러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b="1" dirty="0" smtClean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</a:t>
            </a:r>
            <a:r>
              <a:rPr lang="en-US" altLang="ko-KR" sz="1600" dirty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 smtClean="0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 기본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기본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필수 태그</a:t>
            </a:r>
            <a:endParaRPr lang="en-US" altLang="ko-KR" dirty="0" smtClean="0"/>
          </a:p>
          <a:p>
            <a:pPr lvl="1"/>
            <a:r>
              <a:rPr lang="en-US" altLang="ko-KR" dirty="0"/>
              <a:t>&lt;!DOCTYPE html</a:t>
            </a:r>
            <a:r>
              <a:rPr lang="en-US" altLang="ko-KR" dirty="0" smtClean="0"/>
              <a:t>&gt; - HTML5 </a:t>
            </a:r>
            <a:r>
              <a:rPr lang="ko-KR" altLang="en-US" dirty="0" smtClean="0"/>
              <a:t>문서임을 알리는 지시어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html&gt;, &lt;head&gt;, &lt;title&gt;, &lt;body&gt; </a:t>
            </a:r>
            <a:r>
              <a:rPr lang="ko-KR" altLang="en-US" dirty="0" smtClean="0"/>
              <a:t>태그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문서의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</a:t>
            </a:r>
            <a:r>
              <a:rPr lang="ko-KR" altLang="en-US" sz="1400" dirty="0" smtClean="0"/>
              <a:t>구조를 가진 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caption</a:t>
            </a:r>
            <a:r>
              <a:rPr lang="en-US" altLang="ko-KR" sz="1400" dirty="0" smtClean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 smtClean="0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 smtClean="0">
                <a:solidFill>
                  <a:schemeClr val="tx1"/>
                </a:solidFill>
              </a:rPr>
              <a:t>. 5</a:t>
            </a:r>
            <a:r>
              <a:rPr lang="ko-KR" altLang="en-US" sz="1000" dirty="0" smtClean="0">
                <a:solidFill>
                  <a:schemeClr val="tx1"/>
                </a:solidFill>
              </a:rPr>
              <a:t>장의 </a:t>
            </a:r>
            <a:r>
              <a:rPr lang="en-US" altLang="ko-KR" sz="1000" dirty="0" smtClean="0">
                <a:solidFill>
                  <a:schemeClr val="tx1"/>
                </a:solidFill>
              </a:rPr>
              <a:t>CSS3</a:t>
            </a:r>
            <a:r>
              <a:rPr lang="ko-KR" altLang="en-US" sz="1000" dirty="0" smtClean="0">
                <a:solidFill>
                  <a:schemeClr val="tx1"/>
                </a:solidFill>
              </a:rPr>
              <a:t>로 표현하는 것이 바람직함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348880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2-17 </a:t>
            </a:r>
            <a:r>
              <a:rPr lang="ko-KR" altLang="en-US" dirty="0" smtClean="0"/>
              <a:t>이미지를 가지는 표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table&gt; 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 smtClean="0"/>
              <a:t>="</a:t>
            </a:r>
            <a:r>
              <a:rPr lang="en-US" altLang="ko-KR" sz="1400" b="1" dirty="0"/>
              <a:t>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 smtClean="0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디폴트 굵기</a:t>
            </a:r>
            <a:r>
              <a:rPr lang="en-US" altLang="ko-KR" sz="900" dirty="0" smtClean="0"/>
              <a:t>(0)</a:t>
            </a:r>
            <a:r>
              <a:rPr lang="ko-KR" altLang="en-US" sz="900" dirty="0" smtClean="0"/>
              <a:t>로 하여 테두리 제거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굵기 조절은 </a:t>
            </a:r>
            <a:r>
              <a:rPr lang="en-US" altLang="ko-KR" sz="900" dirty="0" smtClean="0"/>
              <a:t>CSS3</a:t>
            </a:r>
            <a:r>
              <a:rPr lang="ko-KR" altLang="en-US" sz="900" dirty="0" smtClean="0"/>
              <a:t>로 하는 것이 </a:t>
            </a:r>
            <a:r>
              <a:rPr lang="ko-KR" altLang="en-US" sz="900" dirty="0" err="1" smtClean="0"/>
              <a:t>바람직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941168"/>
            <a:ext cx="2088232" cy="612934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이미지들은 </a:t>
            </a:r>
            <a:r>
              <a:rPr lang="en-US" altLang="ko-KR" sz="1000" dirty="0" smtClean="0"/>
              <a:t>HTML </a:t>
            </a:r>
            <a:r>
              <a:rPr lang="ko-KR" altLang="en-US" sz="1000" dirty="0" smtClean="0"/>
              <a:t>파일이 있는 경로 아래 </a:t>
            </a:r>
            <a:r>
              <a:rPr lang="en-US" altLang="ko-KR" sz="1000" dirty="0" smtClean="0"/>
              <a:t>media </a:t>
            </a:r>
            <a:r>
              <a:rPr lang="ko-KR" altLang="en-US" sz="1000" dirty="0" smtClean="0"/>
              <a:t>폴더를 만들고 그 곳에 두면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만들기</a:t>
            </a:r>
            <a:r>
              <a:rPr lang="en-US" altLang="ko-KR" dirty="0" smtClean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</a:t>
            </a:r>
            <a:r>
              <a:rPr lang="ko-KR" altLang="en-US" dirty="0" smtClean="0"/>
              <a:t>하이퍼링크 작성</a:t>
            </a:r>
            <a:endParaRPr lang="en-US" altLang="ko-KR" dirty="0" smtClean="0"/>
          </a:p>
          <a:p>
            <a:r>
              <a:rPr lang="ko-KR" altLang="en-US" dirty="0" smtClean="0"/>
              <a:t>하이퍼링크</a:t>
            </a:r>
            <a:r>
              <a:rPr lang="en-US" altLang="ko-KR" dirty="0" smtClean="0"/>
              <a:t>(hyperlink)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연결 고리</a:t>
            </a:r>
            <a:endParaRPr lang="en-US" altLang="ko-KR" dirty="0" smtClean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웹 사이트의 </a:t>
            </a:r>
            <a:r>
              <a:rPr lang="en-US" altLang="ko-KR" dirty="0"/>
              <a:t>HTML </a:t>
            </a:r>
            <a:r>
              <a:rPr lang="ko-KR" altLang="en-US" dirty="0" smtClean="0"/>
              <a:t>페이지 모두 </a:t>
            </a:r>
            <a:r>
              <a:rPr lang="ko-KR" altLang="en-US" dirty="0"/>
              <a:t>연결 가능</a:t>
            </a:r>
          </a:p>
          <a:p>
            <a:pPr lvl="1"/>
            <a:r>
              <a:rPr lang="ko-KR" altLang="en-US" dirty="0" smtClean="0"/>
              <a:t>하이퍼링크는 텍스트나 이미지로 작성</a:t>
            </a:r>
            <a:endParaRPr lang="en-US" altLang="ko-KR" dirty="0" smtClean="0"/>
          </a:p>
          <a:p>
            <a:r>
              <a:rPr lang="ko-KR" altLang="en-US" dirty="0" smtClean="0"/>
              <a:t>항해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하이퍼링크를 따라 다른 웹 페이지를 방문하는 것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하이퍼링크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웹 사이트에 있는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다른 웹 사이트의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sz="140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 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 텍스트</a:t>
            </a:r>
            <a:r>
              <a:rPr lang="en-US" altLang="ko-KR" dirty="0" smtClean="0"/>
              <a:t>(standard link)</a:t>
            </a:r>
            <a:r>
              <a:rPr lang="ko-KR" altLang="en-US" dirty="0" smtClean="0"/>
              <a:t> 처음 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밑줄과 함께 </a:t>
            </a:r>
            <a:r>
              <a:rPr lang="en-US" altLang="ko-KR" dirty="0" smtClean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 smtClean="0"/>
              <a:t>방문 후 링크</a:t>
            </a:r>
            <a:r>
              <a:rPr lang="en-US" altLang="ko-KR" dirty="0" smtClean="0"/>
              <a:t>(visited </a:t>
            </a:r>
            <a:r>
              <a:rPr lang="en-US" altLang="ko-KR" dirty="0" err="1" smtClean="0"/>
              <a:t>lnk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 smtClean="0"/>
              <a:t>마우스로 링크를 누르고 있는 동안</a:t>
            </a:r>
            <a:r>
              <a:rPr lang="en-US" altLang="ko-KR" dirty="0" smtClean="0"/>
              <a:t>(active link) – </a:t>
            </a:r>
            <a:r>
              <a:rPr lang="en-US" altLang="ko-KR" dirty="0" smtClean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 smtClean="0"/>
              <a:t>링크 색 변경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를 이용하여 링크 색 지정 가능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</a:t>
            </a:r>
            <a:r>
              <a:rPr lang="it-IT" altLang="ko-KR" sz="1200" b="1" dirty="0" smtClean="0"/>
              <a:t>&gt;</a:t>
            </a:r>
            <a:r>
              <a:rPr lang="it-IT" altLang="ko-KR" sz="1200" dirty="0" smtClean="0"/>
              <a:t>&lt;/li&gt;</a:t>
            </a:r>
            <a:endParaRPr lang="it-IT" altLang="ko-KR" sz="1200" dirty="0"/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</a:t>
            </a:r>
            <a:r>
              <a:rPr lang="it-IT" altLang="ko-KR" sz="1200" dirty="0" smtClean="0"/>
              <a:t>&gt;&lt;/li&gt;</a:t>
            </a:r>
            <a:endParaRPr lang="it-IT" altLang="ko-KR" sz="1200" dirty="0"/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href="http://www.etnews.com/"&gt;</a:t>
            </a:r>
          </a:p>
          <a:p>
            <a:pPr defTabSz="180000"/>
            <a:r>
              <a:rPr lang="en-US" altLang="ko-KR" sz="1200" b="1" dirty="0" smtClean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&lt;/</a:t>
            </a:r>
            <a:r>
              <a:rPr lang="en-US" altLang="ko-KR" sz="1200" b="1" dirty="0"/>
              <a:t>a&gt;</a:t>
            </a:r>
          </a:p>
          <a:p>
            <a:pPr defTabSz="180000"/>
            <a:r>
              <a:rPr lang="en-US" altLang="ko-KR" sz="1200" dirty="0" smtClean="0"/>
              <a:t>	&lt;/li&gt;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href="http://www.chosun.com"&gt;</a:t>
            </a:r>
          </a:p>
          <a:p>
            <a:pPr defTabSz="180000"/>
            <a:r>
              <a:rPr lang="en-US" altLang="ko-KR" sz="1200" dirty="0" smtClean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&lt;/li&gt;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예제 </a:t>
            </a:r>
            <a:r>
              <a:rPr lang="en-US" altLang="ko-KR" sz="1200" dirty="0" smtClean="0"/>
              <a:t>2-17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링크  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5949280"/>
            <a:ext cx="158417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사이트의 다른 페이지로 이동하는 링크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 smtClean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2-19 </a:t>
            </a:r>
            <a:r>
              <a:rPr lang="ko-KR" altLang="en-US" dirty="0" smtClean="0"/>
              <a:t>링크의 </a:t>
            </a:r>
            <a:r>
              <a:rPr lang="en-US" altLang="ko-KR" dirty="0" smtClean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탭에서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열기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 앵커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앵커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내의 특정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 id=“</a:t>
            </a:r>
            <a:r>
              <a:rPr lang="ko-KR" altLang="en-US" dirty="0" smtClean="0"/>
              <a:t>앵커이름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으로 앵커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클릭하면</a:t>
            </a:r>
            <a:r>
              <a:rPr lang="en-US" altLang="ko-KR" sz="1000" dirty="0" smtClean="0">
                <a:solidFill>
                  <a:schemeClr val="tx1"/>
                </a:solidFill>
              </a:rPr>
              <a:t> chap1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 위치로 이동시키는 하이퍼링크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intro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dirty="0" smtClean="0"/>
              <a:t>&gt;1 Introduction&lt;/h3&gt;</a:t>
            </a:r>
            <a:endParaRPr lang="en-US" altLang="ko-KR" sz="10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="#intro"</a:t>
            </a:r>
            <a:r>
              <a:rPr lang="en-US" altLang="ko-KR" sz="1000" dirty="0" smtClean="0"/>
              <a:t>&gt;1 Introduction&lt;/</a:t>
            </a:r>
            <a:r>
              <a:rPr lang="en-US" altLang="ko-KR" sz="1000" dirty="0"/>
              <a:t>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동일 페이지 내 앵커와 링크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 smtClean="0"/>
              <a:t>	&lt;</a:t>
            </a:r>
            <a:r>
              <a:rPr lang="it-IT" altLang="ko-KR" sz="1100" dirty="0"/>
              <a:t>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smtClean="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2–20 </a:t>
            </a:r>
            <a:r>
              <a:rPr lang="ko-KR" altLang="en-US" dirty="0" smtClean="0"/>
              <a:t>앵커로 </a:t>
            </a:r>
            <a:r>
              <a:rPr lang="ko-KR" altLang="en-US" dirty="0"/>
              <a:t>이동하는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 위치로 이동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HTML </a:t>
            </a:r>
            <a:r>
              <a:rPr lang="ko-KR" altLang="en-US" sz="2000" dirty="0" smtClean="0"/>
              <a:t>태그 구성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시작태그와 종료태그가 모두 있는 경우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&lt;html&gt; ... &lt;/html&gt;, &lt;title&gt;</a:t>
            </a:r>
            <a:r>
              <a:rPr lang="ko-KR" altLang="en-US" sz="1600" dirty="0" smtClean="0"/>
              <a:t>문서의 제목입니다</a:t>
            </a:r>
            <a:r>
              <a:rPr lang="en-US" altLang="ko-KR" sz="1600" dirty="0" smtClean="0"/>
              <a:t>&lt;/title&gt;</a:t>
            </a:r>
          </a:p>
          <a:p>
            <a:pPr lvl="1"/>
            <a:r>
              <a:rPr lang="ko-KR" altLang="en-US" sz="1800" dirty="0" smtClean="0"/>
              <a:t>시작 태그만 있는 경우</a:t>
            </a:r>
            <a:r>
              <a:rPr lang="en-US" altLang="ko-KR" sz="1800" dirty="0" smtClean="0"/>
              <a:t> </a:t>
            </a:r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br</a:t>
            </a:r>
            <a:r>
              <a:rPr lang="en-US" altLang="ko-KR" sz="1600" dirty="0" smtClean="0"/>
              <a:t>&gt;</a:t>
            </a:r>
          </a:p>
          <a:p>
            <a:r>
              <a:rPr lang="ko-KR" altLang="en-US" sz="2000" dirty="0" smtClean="0"/>
              <a:t>태그와 속성은 대소문자 구분 없음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HTML</a:t>
            </a:r>
            <a:r>
              <a:rPr lang="en-US" altLang="ko-KR" sz="1600" dirty="0" smtClean="0"/>
              <a:t>&gt; ... &lt;/html&gt;</a:t>
            </a:r>
            <a:endParaRPr lang="ko-KR" altLang="en-US" sz="16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Src</a:t>
            </a:r>
            <a:r>
              <a:rPr lang="en-US" altLang="ko-KR" sz="1600" dirty="0" smtClean="0"/>
              <a:t>="heart.jpg" width="100" height="50" alt="</a:t>
            </a:r>
            <a:r>
              <a:rPr lang="ko-KR" altLang="en-US" sz="1600" dirty="0" smtClean="0"/>
              <a:t>심장이미지</a:t>
            </a:r>
            <a:r>
              <a:rPr lang="en-US" altLang="ko-KR" sz="1600" dirty="0" smtClean="0"/>
              <a:t>"&gt;</a:t>
            </a:r>
          </a:p>
          <a:p>
            <a:r>
              <a:rPr lang="ko-KR" altLang="en-US" sz="2000" dirty="0" smtClean="0"/>
              <a:t>속성 값에 불필요한 공백 문자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HTML5 </a:t>
            </a:r>
            <a:r>
              <a:rPr lang="ko-KR" altLang="en-US" sz="2000" dirty="0" smtClean="0"/>
              <a:t>표준에 어긋남</a:t>
            </a:r>
            <a:endParaRPr lang="en-US" altLang="ko-KR" sz="2000" dirty="0" smtClean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 smtClean="0"/>
              <a:t>"&gt;</a:t>
            </a:r>
            <a:endParaRPr lang="ko-KR" altLang="en-US" sz="2000" dirty="0" smtClean="0"/>
          </a:p>
          <a:p>
            <a:pPr lvl="1"/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2-21 </a:t>
            </a:r>
            <a:r>
              <a:rPr lang="ko-KR" altLang="en-US" dirty="0"/>
              <a:t>파일 다운로드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&gt;mp3 </a:t>
            </a:r>
            <a:r>
              <a:rPr lang="ko-KR" altLang="en-US" sz="1200" dirty="0" smtClean="0"/>
              <a:t>다운로드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 smtClean="0"/>
              <a:t>파일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링크 클릭 시 이미지 파일 다운 로드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프레임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만들기</a:t>
            </a:r>
            <a:r>
              <a:rPr lang="en-US" altLang="ko-KR" dirty="0" smtClean="0"/>
              <a:t>, &lt;iframe&gt;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200x150 </a:t>
            </a:r>
            <a:r>
              <a:rPr lang="ko-KR" altLang="en-US" dirty="0" smtClean="0"/>
              <a:t>크기의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프레임에 </a:t>
            </a:r>
            <a:r>
              <a:rPr lang="en-US" altLang="ko-KR" dirty="0" smtClean="0"/>
              <a:t>iframe.html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2-22 2</a:t>
            </a:r>
            <a:r>
              <a:rPr lang="ko-KR" altLang="en-US" dirty="0" smtClean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가지는 웹 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가집니다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 smtClean="0"/>
              <a:t>="iframe1.html</a:t>
            </a:r>
            <a:r>
              <a:rPr lang="en-US" altLang="ko-KR" sz="1200" b="1" dirty="0"/>
              <a:t>" </a:t>
            </a:r>
            <a:r>
              <a:rPr lang="en-US" altLang="ko-KR" sz="1200" b="1" dirty="0" smtClean="0"/>
              <a:t>width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200" </a:t>
            </a:r>
            <a:r>
              <a:rPr lang="en-US" altLang="ko-KR" sz="1200" b="1" dirty="0"/>
              <a:t>height="150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</a:t>
            </a:r>
            <a:r>
              <a:rPr lang="en-US" altLang="ko-KR" sz="1200" b="1" dirty="0" smtClean="0"/>
              <a:t>200" height</a:t>
            </a:r>
            <a:r>
              <a:rPr lang="en-US" altLang="ko-KR" sz="1200" b="1" dirty="0"/>
              <a:t>="100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&lt;!DOCTYPE html&gt;</a:t>
            </a:r>
          </a:p>
          <a:p>
            <a:r>
              <a:rPr lang="en-US" altLang="ko-KR" sz="1200" dirty="0" smtClean="0"/>
              <a:t>&lt;html&gt;</a:t>
            </a:r>
          </a:p>
          <a:p>
            <a:r>
              <a:rPr lang="en-US" altLang="ko-KR" sz="1200" dirty="0" smtClean="0"/>
              <a:t>&lt;head&gt;&lt;title&gt;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iframe&lt;/title&gt;&lt;/head&gt;</a:t>
            </a:r>
          </a:p>
          <a:p>
            <a:r>
              <a:rPr lang="en-US" altLang="ko-KR" sz="1200" dirty="0" smtClean="0"/>
              <a:t>&lt;body&gt;</a:t>
            </a:r>
          </a:p>
          <a:p>
            <a:r>
              <a:rPr lang="en-US" altLang="ko-KR" sz="1200" dirty="0" smtClean="0"/>
              <a:t>&lt;h4&gt;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iframe&lt;/h4&gt;</a:t>
            </a:r>
          </a:p>
          <a:p>
            <a:r>
              <a:rPr lang="en-US" altLang="ko-KR" sz="1200" dirty="0" smtClean="0"/>
              <a:t>&lt;/body&gt;</a:t>
            </a:r>
          </a:p>
          <a:p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인라인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프레임에 출력할 문서를 </a:t>
            </a:r>
            <a:r>
              <a:rPr lang="en-US" altLang="ko-KR" dirty="0" err="1" smtClean="0"/>
              <a:t>srcdoc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만들기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</a:t>
            </a:r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srcdoc</a:t>
            </a:r>
            <a:r>
              <a:rPr lang="en-US" altLang="ko-KR" sz="1200" b="1" dirty="0"/>
              <a:t>="&lt;html&gt;&lt;head&gt;&lt;/head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b="1" dirty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body&gt;hello&lt;/body&gt;&lt;/html</a:t>
            </a:r>
            <a:r>
              <a:rPr lang="en-US" altLang="ko-KR" sz="1200" b="1" dirty="0" smtClean="0"/>
              <a:t>&gt;"</a:t>
            </a:r>
          </a:p>
          <a:p>
            <a:pPr defTabSz="180000"/>
            <a:r>
              <a:rPr lang="en-US" altLang="ko-KR" sz="1200" dirty="0" smtClean="0"/>
              <a:t>&gt;&lt;/</a:t>
            </a:r>
            <a:r>
              <a:rPr lang="en-US" altLang="ko-KR" sz="1200" dirty="0"/>
              <a:t>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</a:t>
            </a:r>
            <a:r>
              <a:rPr lang="en-US" altLang="ko-KR" sz="1200" dirty="0" err="1" smtClean="0"/>
              <a:t>rcdoc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속성이 있으면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속성은 무시됨</a:t>
            </a:r>
            <a:endParaRPr lang="ko-KR" altLang="en-US" sz="1200" dirty="0"/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="300</a:t>
            </a:r>
            <a:r>
              <a:rPr lang="en-US" altLang="ko-KR" sz="1200" b="1" dirty="0" smtClean="0"/>
              <a:t>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</a:t>
            </a:r>
            <a:r>
              <a:rPr lang="en-US" altLang="ko-KR" sz="1200" b="1" dirty="0" smtClean="0"/>
              <a:t>www.mk.co.kr</a:t>
            </a:r>
            <a:r>
              <a:rPr lang="en-US" altLang="ko-KR" sz="1200" b="1" dirty="0"/>
              <a:t>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300"&gt;&lt;/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2-23&lt;iframe&gt;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신문 사이트 내장하기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윈도우의 이름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브라우저 윈도우와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프레임의 계층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윈도우와 프레임 윈도우는 부모 자식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사이의 계층 관계를 나타내는 용어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child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최상위 브라우저 윈도우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슬라이드에서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left, right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2"/>
            <a:r>
              <a:rPr lang="en-US" altLang="ko-KR" dirty="0" smtClean="0"/>
              <a:t>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right </a:t>
            </a:r>
            <a:r>
              <a:rPr lang="ko-KR" altLang="en-US" dirty="0" smtClean="0"/>
              <a:t>윈도우</a:t>
            </a:r>
          </a:p>
          <a:p>
            <a:pPr lvl="2"/>
            <a:r>
              <a:rPr lang="en-US" altLang="ko-KR" dirty="0" smtClean="0"/>
              <a:t>left, right, 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3"/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</a:t>
            </a:r>
            <a:r>
              <a:rPr lang="en-US" altLang="ko-KR" sz="1000" dirty="0" smtClean="0"/>
              <a:t>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smtClean="0"/>
              <a:t>h3&gt;</a:t>
            </a:r>
            <a:r>
              <a:rPr lang="en-US" altLang="ko-KR" sz="1000" dirty="0"/>
              <a:t>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 smtClean="0"/>
              <a:t>name=</a:t>
            </a:r>
            <a:r>
              <a:rPr lang="en-US" altLang="ko-KR" sz="1000" b="1" dirty="0"/>
              <a:t> </a:t>
            </a:r>
            <a:r>
              <a:rPr lang="en-US" altLang="ko-KR" sz="1000" b="1" dirty="0" smtClean="0"/>
              <a:t>"left"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="100"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</a:t>
            </a:r>
            <a:r>
              <a:rPr lang="en-US" altLang="ko-KR" sz="1000" b="1" dirty="0" smtClean="0"/>
              <a:t>"right"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="400"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 </a:t>
            </a:r>
            <a:r>
              <a:rPr lang="ko-KR" altLang="en-US" smtClean="0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target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&lt;a&gt;, &lt;area&gt;, &lt;form&gt; </a:t>
            </a:r>
            <a:r>
              <a:rPr lang="ko-KR" altLang="en-US" dirty="0" smtClean="0"/>
              <a:t>태그에서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페이지를 출력할 윈도우 지정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arget </a:t>
            </a:r>
            <a:r>
              <a:rPr lang="ko-KR" altLang="en-US" dirty="0" smtClean="0"/>
              <a:t>속성에 사용 가능한 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_blank 		- </a:t>
            </a:r>
            <a:r>
              <a:rPr lang="ko-KR" altLang="en-US" dirty="0" smtClean="0"/>
              <a:t>새로운 브라우저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생성</a:t>
            </a:r>
          </a:p>
          <a:p>
            <a:pPr lvl="2"/>
            <a:r>
              <a:rPr lang="en-US" altLang="ko-KR" dirty="0" smtClean="0"/>
              <a:t>_self 		- </a:t>
            </a:r>
            <a:r>
              <a:rPr lang="ko-KR" altLang="en-US" dirty="0" smtClean="0"/>
              <a:t>현재 윈도우</a:t>
            </a:r>
          </a:p>
          <a:p>
            <a:pPr lvl="2"/>
            <a:r>
              <a:rPr lang="en-US" altLang="ko-KR" dirty="0" smtClean="0"/>
              <a:t>_parent 		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_top 		- </a:t>
            </a:r>
            <a:r>
              <a:rPr lang="ko-KR" altLang="en-US" dirty="0" smtClean="0"/>
              <a:t>최상위 브라우저 윈도우</a:t>
            </a:r>
          </a:p>
          <a:p>
            <a:pPr lvl="2"/>
            <a:r>
              <a:rPr lang="ko-KR" altLang="en-US" dirty="0" smtClean="0"/>
              <a:t>윈도우이름 </a:t>
            </a:r>
            <a:r>
              <a:rPr lang="en-US" altLang="ko-KR" dirty="0" smtClean="0"/>
              <a:t>	- </a:t>
            </a:r>
            <a:r>
              <a:rPr lang="ko-KR" altLang="en-US" dirty="0" smtClean="0"/>
              <a:t>대상 윈도우 이름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</a:t>
            </a:r>
            <a:r>
              <a:rPr lang="ko-KR" altLang="en-US" smtClean="0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frame1 </a:t>
            </a:r>
            <a:r>
              <a:rPr lang="ko-KR" altLang="en-US" sz="1600" dirty="0" smtClean="0"/>
              <a:t>이름의 프레임에 </a:t>
            </a:r>
            <a:r>
              <a:rPr lang="en-US" altLang="ko-KR" sz="1600" dirty="0" smtClean="0"/>
              <a:t>http://www.w3c.org </a:t>
            </a:r>
            <a:r>
              <a:rPr lang="ko-KR" altLang="en-US" sz="1600" dirty="0" smtClean="0"/>
              <a:t>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새 윈도우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탭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</a:t>
            </a:r>
            <a:r>
              <a:rPr lang="ko-KR" altLang="en-US" sz="1600" dirty="0" smtClean="0"/>
              <a:t>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현재 윈도우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탭 혹은 프레임 윈도우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</a:t>
            </a:r>
            <a:r>
              <a:rPr lang="ko-KR" altLang="en-US" sz="1600" dirty="0"/>
              <a:t>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링크를 클릭하면 부모 윈도우에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</a:t>
            </a:r>
            <a:r>
              <a:rPr lang="ko-KR" altLang="en-US" sz="1600" dirty="0"/>
              <a:t>출력</a:t>
            </a:r>
            <a:endParaRPr lang="ko-KR" altLang="en-US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모든 프레임 윈도우 제거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브라우저 윈도우에 </a:t>
            </a:r>
            <a:r>
              <a:rPr lang="en-US" altLang="ko-KR" sz="1600" dirty="0" smtClean="0"/>
              <a:t>W3C </a:t>
            </a:r>
            <a:r>
              <a:rPr lang="ko-KR" altLang="en-US" sz="1600" dirty="0"/>
              <a:t>사이트 출력</a:t>
            </a:r>
            <a:endParaRPr lang="ko-KR" altLang="en-US" sz="1600" dirty="0" smtClean="0"/>
          </a:p>
          <a:p>
            <a:pPr lvl="0"/>
            <a:endParaRPr lang="ko-KR" altLang="en-US" dirty="0" smtClean="0"/>
          </a:p>
          <a:p>
            <a:endParaRPr lang="ko-KR" altLang="en-US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9583" y="5092216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2-24 </a:t>
            </a:r>
            <a:r>
              <a:rPr lang="en-US" altLang="ko-KR" dirty="0"/>
              <a:t>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&lt;!DOCTYPE html&gt;</a:t>
            </a:r>
          </a:p>
          <a:p>
            <a:pPr defTabSz="180000"/>
            <a:r>
              <a:rPr lang="en-US" altLang="ko-KR" sz="1100" dirty="0" smtClean="0"/>
              <a:t>&lt;html&gt;</a:t>
            </a:r>
          </a:p>
          <a:p>
            <a:pPr defTabSz="180000"/>
            <a:r>
              <a:rPr lang="en-US" altLang="ko-KR" sz="1100" dirty="0" smtClean="0"/>
              <a:t>&lt;head&gt;&lt;title&gt;target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&lt;/title&gt;&lt;/head&gt;</a:t>
            </a:r>
          </a:p>
          <a:p>
            <a:pPr defTabSz="180000"/>
            <a:r>
              <a:rPr lang="en-US" altLang="ko-KR" sz="1100" dirty="0" smtClean="0"/>
              <a:t>&lt;body&gt;</a:t>
            </a:r>
          </a:p>
          <a:p>
            <a:pPr defTabSz="180000"/>
            <a:r>
              <a:rPr lang="en-US" altLang="ko-KR" sz="1100" dirty="0" smtClean="0"/>
              <a:t>&lt;h3&gt;target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&lt;/h3&gt;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="ex-24-sitelist.html" </a:t>
            </a:r>
            <a:r>
              <a:rPr lang="en-US" altLang="ko-KR" sz="1100" b="1" dirty="0" smtClean="0"/>
              <a:t>name="left"</a:t>
            </a:r>
            <a:r>
              <a:rPr lang="en-US" altLang="ko-KR" sz="1100" dirty="0" smtClean="0"/>
              <a:t> width="200"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="http://www.w3c.org" </a:t>
            </a:r>
            <a:r>
              <a:rPr lang="en-US" altLang="ko-KR" sz="1100" b="1" dirty="0" smtClean="0"/>
              <a:t>name="right"</a:t>
            </a:r>
            <a:r>
              <a:rPr lang="en-US" altLang="ko-KR" sz="1100" dirty="0" smtClean="0"/>
              <a:t> width="300"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&lt;/body&gt;</a:t>
            </a:r>
          </a:p>
          <a:p>
            <a:pPr defTabSz="180000"/>
            <a:r>
              <a:rPr lang="en-US" altLang="ko-KR" sz="1100" dirty="0" smtClean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smtClean="0"/>
              <a:t>_self"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 </a:t>
            </a:r>
            <a:r>
              <a:rPr lang="ko-KR" altLang="en-US" sz="1050" dirty="0" smtClean="0"/>
              <a:t>프레임</a:t>
            </a:r>
            <a:endParaRPr lang="en-US" altLang="ko-KR" sz="105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 </a:t>
            </a:r>
            <a:r>
              <a:rPr lang="ko-KR" altLang="en-US" sz="1050" dirty="0" smtClean="0"/>
              <a:t>프레임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웹 페이지 타이틀 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삽입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웹 페이지에 미디어 삽입의 표준화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&lt;audio&gt;, &lt;video&gt;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에서 오디오 비디오를 삽입하는 </a:t>
            </a:r>
            <a:r>
              <a:rPr lang="ko-KR" altLang="en-US" dirty="0"/>
              <a:t>표준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플러그인 필요 없음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 smtClean="0"/>
              <a:t>비 표준 미디어 재생 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 표준 미디어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플래시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&lt;embed&gt;, &lt;object&gt;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320x240 </a:t>
            </a:r>
            <a:r>
              <a:rPr lang="ko-KR" altLang="en-US" dirty="0" smtClean="0"/>
              <a:t>공간에</a:t>
            </a:r>
            <a:r>
              <a:rPr lang="en-US" altLang="ko-KR" dirty="0" smtClean="0"/>
              <a:t>, bear.mp4 </a:t>
            </a:r>
            <a:r>
              <a:rPr lang="ko-KR" altLang="en-US" dirty="0" smtClean="0"/>
              <a:t>재생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자동시작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제어버튼 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비디오 소스 별도 지정 방법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smtClea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="media/bear.mp4</a:t>
            </a:r>
            <a:r>
              <a:rPr lang="en-US" altLang="ko-KR" sz="1200" dirty="0"/>
              <a:t>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  width</a:t>
            </a:r>
            <a:r>
              <a:rPr lang="en-US" altLang="ko-KR" sz="1200" dirty="0"/>
              <a:t>="320" height="</a:t>
            </a:r>
            <a:r>
              <a:rPr lang="en-US" altLang="ko-KR" sz="1200" dirty="0" smtClean="0"/>
              <a:t>240"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2-25 &lt;video</a:t>
            </a:r>
            <a:r>
              <a:rPr lang="en-US" altLang="ko-KR" dirty="0"/>
              <a:t>&gt; </a:t>
            </a:r>
            <a:r>
              <a:rPr lang="ko-KR" altLang="en-US" dirty="0"/>
              <a:t>태그로 비디오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controls </a:t>
            </a:r>
            <a:r>
              <a:rPr lang="ko-KR" altLang="en-US" sz="1000" dirty="0" smtClean="0"/>
              <a:t>속성에</a:t>
            </a:r>
            <a:endParaRPr lang="en-US" altLang="ko-KR" sz="1000" dirty="0" smtClean="0"/>
          </a:p>
          <a:p>
            <a:r>
              <a:rPr lang="ko-KR" altLang="en-US" sz="1000" dirty="0" smtClean="0"/>
              <a:t>의해 생긴 </a:t>
            </a:r>
            <a:r>
              <a:rPr lang="ko-KR" altLang="en-US" sz="1000" dirty="0" err="1" smtClean="0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&lt;audio&gt;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자동으로 재생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버튼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선택 재생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재생할 수 없으면</a:t>
            </a:r>
            <a:r>
              <a:rPr lang="en-US" altLang="ko-KR" dirty="0" smtClean="0"/>
              <a:t>, mymusic.ogg </a:t>
            </a:r>
            <a:r>
              <a:rPr lang="ko-KR" altLang="en-US" dirty="0" smtClean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556792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페이지 로드 즉시 음악이 연주됩니다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2-26 </a:t>
            </a:r>
            <a:r>
              <a:rPr lang="en-US" altLang="ko-KR" dirty="0"/>
              <a:t>&lt;audio&gt; </a:t>
            </a:r>
            <a:r>
              <a:rPr lang="ko-KR" altLang="en-US" dirty="0"/>
              <a:t>태그로 오디오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19488"/>
            <a:ext cx="3096344" cy="2311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37321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0070C0"/>
                </a:solidFill>
              </a:rPr>
              <a:t>모바일</a:t>
            </a:r>
            <a:r>
              <a:rPr lang="ko-KR" altLang="en-US" sz="1400" dirty="0" smtClean="0">
                <a:solidFill>
                  <a:srgbClr val="0070C0"/>
                </a:solidFill>
              </a:rPr>
              <a:t> 브라우저에서는 </a:t>
            </a:r>
            <a:r>
              <a:rPr lang="ko-KR" altLang="en-US" sz="1400" dirty="0">
                <a:solidFill>
                  <a:srgbClr val="0070C0"/>
                </a:solidFill>
              </a:rPr>
              <a:t>보안의 이유로 </a:t>
            </a:r>
            <a:r>
              <a:rPr lang="en-US" altLang="ko-KR" sz="1400" dirty="0" smtClean="0">
                <a:solidFill>
                  <a:srgbClr val="0070C0"/>
                </a:solidFill>
              </a:rPr>
              <a:t>&lt;audio&gt; </a:t>
            </a:r>
            <a:r>
              <a:rPr lang="ko-KR" altLang="en-US" sz="1400" dirty="0" smtClean="0">
                <a:solidFill>
                  <a:srgbClr val="0070C0"/>
                </a:solidFill>
              </a:rPr>
              <a:t>태그의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autoplay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  <a:r>
              <a:rPr lang="ko-KR" altLang="en-US" sz="1400" dirty="0" smtClean="0">
                <a:solidFill>
                  <a:srgbClr val="0070C0"/>
                </a:solidFill>
              </a:rPr>
              <a:t> 사용자가 브라우저 상에서 재생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콘트롤을</a:t>
            </a:r>
            <a:r>
              <a:rPr lang="ko-KR" altLang="en-US" sz="1400" dirty="0" smtClean="0">
                <a:solidFill>
                  <a:srgbClr val="0070C0"/>
                </a:solidFill>
              </a:rPr>
              <a:t> 터치해야 작동한다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 </a:t>
            </a:r>
            <a:r>
              <a:rPr lang="en-US" altLang="ko-KR" dirty="0"/>
              <a:t>&lt;h1</a:t>
            </a:r>
            <a:r>
              <a:rPr lang="en-US" altLang="ko-KR" dirty="0" smtClean="0"/>
              <a:t>&gt;, ..., </a:t>
            </a:r>
            <a:r>
              <a:rPr lang="en-US" altLang="ko-KR" dirty="0"/>
              <a:t>&lt;h6&gt; </a:t>
            </a:r>
            <a:r>
              <a:rPr lang="ko-KR" altLang="en-US" dirty="0"/>
              <a:t>태그로 문단 제목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 smtClean="0"/>
              <a:t>."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 smtClean="0"/>
              <a:t>."&gt;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툴</a:t>
            </a:r>
            <a:r>
              <a:rPr lang="ko-KR" altLang="en-US" sz="1000"/>
              <a:t>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</a:t>
            </a:r>
            <a:r>
              <a:rPr lang="ko-KR" altLang="en-US" sz="1200" dirty="0" smtClean="0"/>
              <a:t>처리된다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</a:t>
            </a:r>
            <a:r>
              <a:rPr lang="ko-KR" altLang="en-US" dirty="0" smtClean="0"/>
              <a:t>긋기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종료 </a:t>
            </a:r>
            <a:r>
              <a:rPr lang="ko-KR" altLang="en-US" sz="1200" dirty="0"/>
              <a:t>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수평선</a:t>
            </a:r>
            <a:endParaRPr lang="ko-KR" altLang="en-US" sz="1000" dirty="0"/>
          </a:p>
        </p:txBody>
      </p:sp>
      <p:sp>
        <p:nvSpPr>
          <p:cNvPr id="3" name="타원 2"/>
          <p:cNvSpPr/>
          <p:nvPr/>
        </p:nvSpPr>
        <p:spPr>
          <a:xfrm>
            <a:off x="1714425" y="3370639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04834" y="3379737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4196696"/>
            <a:ext cx="1252309" cy="442674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‘&lt;‘</a:t>
            </a:r>
            <a:r>
              <a:rPr lang="ko-KR" altLang="en-US" sz="1000" dirty="0" smtClean="0"/>
              <a:t>를 </a:t>
            </a:r>
            <a:r>
              <a:rPr lang="ko-KR" altLang="en-US" sz="1000" dirty="0" smtClean="0"/>
              <a:t>출력하기</a:t>
            </a:r>
            <a:endParaRPr lang="en-US" altLang="ko-KR" sz="1000" dirty="0" smtClean="0"/>
          </a:p>
          <a:p>
            <a:r>
              <a:rPr lang="ko-KR" altLang="en-US" sz="1000" dirty="0" smtClean="0"/>
              <a:t>위한 </a:t>
            </a:r>
            <a:r>
              <a:rPr lang="ko-KR" altLang="en-US" sz="1000" dirty="0" err="1" smtClean="0"/>
              <a:t>엔터티</a:t>
            </a:r>
            <a:r>
              <a:rPr lang="ko-KR" altLang="en-US" sz="1000" dirty="0" smtClean="0"/>
              <a:t> 표현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13409</TotalTime>
  <Words>4053</Words>
  <Application>Microsoft Office PowerPoint</Application>
  <PresentationFormat>화면 슬라이드 쇼(4:3)</PresentationFormat>
  <Paragraphs>963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HY나무L</vt:lpstr>
      <vt:lpstr>HY나무M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465</cp:revision>
  <dcterms:created xsi:type="dcterms:W3CDTF">2011-08-27T14:53:28Z</dcterms:created>
  <dcterms:modified xsi:type="dcterms:W3CDTF">2018-01-04T07:50:48Z</dcterms:modified>
</cp:coreProperties>
</file>